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62" r:id="rId7"/>
    <p:sldId id="319" r:id="rId8"/>
    <p:sldId id="322" r:id="rId9"/>
    <p:sldId id="323" r:id="rId10"/>
    <p:sldId id="325" r:id="rId11"/>
    <p:sldId id="324" r:id="rId12"/>
    <p:sldId id="326" r:id="rId13"/>
    <p:sldId id="32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598D"/>
    <a:srgbClr val="646C92"/>
    <a:srgbClr val="5A6B76"/>
    <a:srgbClr val="5A6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660" autoAdjust="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outlineViewPr>
    <p:cViewPr>
      <p:scale>
        <a:sx n="33" d="100"/>
        <a:sy n="33" d="100"/>
      </p:scale>
      <p:origin x="0" y="-446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149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E52182-8ED2-2CD9-1769-D9951A9939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73A34-C368-6B6E-8816-ABC664A857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FBC06-9676-42B7-A8B4-279236EF9829}" type="datetimeFigureOut">
              <a:rPr lang="en-US" smtClean="0"/>
              <a:t>9/9/2024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355158-3742-8894-B074-C872916FE8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6B5579-9D25-81D6-8171-2F8C3F5377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3735C-CF2D-4272-874B-84D65FE3CA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5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3451-F71A-45EA-8B10-04A09C28CC19}" type="datetimeFigureOut">
              <a:rPr lang="en-US" smtClean="0"/>
              <a:t>9/9/2024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B270D-091D-4ED2-8C85-0898DD7D9F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141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9969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32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65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27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775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07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18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990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664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14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85251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8381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18446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F9E50B4-1616-9029-9FC0-901DDF9BF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9680" y="0"/>
            <a:ext cx="77423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07" y="430521"/>
            <a:ext cx="3389065" cy="1847528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54839" y="251182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4FFBCF-911F-5818-60FE-B018CA67735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0307" y="2745610"/>
            <a:ext cx="3389065" cy="3499611"/>
          </a:xfrm>
        </p:spPr>
        <p:txBody>
          <a:bodyPr>
            <a:normAutofit/>
          </a:bodyPr>
          <a:lstStyle>
            <a:lvl1pPr marL="0" indent="0" algn="ctr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>
              <a:buNone/>
              <a:defRPr/>
            </a:lvl2pPr>
            <a:lvl3pPr marL="720000" indent="0">
              <a:buNone/>
              <a:defRPr/>
            </a:lvl3pPr>
            <a:lvl4pPr marL="1080000" indent="0">
              <a:buNone/>
              <a:defRPr/>
            </a:lvl4pPr>
            <a:lvl5pPr marL="1440000" indent="0">
              <a:buNone/>
              <a:defRPr/>
            </a:lvl5pPr>
          </a:lstStyle>
          <a:p>
            <a:pPr marL="0" indent="0" algn="ctr">
              <a:buNone/>
            </a:pPr>
            <a:r>
              <a:rPr lang="en-US" dirty="0"/>
              <a:t>Click to add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79988" y="430521"/>
            <a:ext cx="6681704" cy="601926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23768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0"/>
            <a:ext cx="5170860" cy="4869882"/>
          </a:xfrm>
        </p:spPr>
        <p:txBody>
          <a:bodyPr anchor="ctr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D3DA45-FD99-405B-8BF9-260DD97C0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C2A03C-F372-4C6D-929D-FD97AD439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FEDBB3-0BD6-41BC-BB57-9FEC2E96C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D12B81D-3F14-4DA1-BECA-6698248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EA11E57D-88DD-4899-907A-2A5772002F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7A5AEE18-30A4-4777-975F-02D107A171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9EA21FB-AE36-478E-9770-CB84281439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C45D5C4-2D3A-4F84-BED1-D9B75234B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259762E8-7432-4501-9FE5-92B04D37C7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FF91FD3E-0148-4B50-8906-7D9CD382A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506FA1AD-488A-4FD4-A79F-4343698EA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E79776F-EEB5-464D-19DD-92EC7B3B3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09A16CC-7006-C92A-F15C-618A3235A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35D8D8D-001E-352F-FE03-CC3EE1D7C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1CE1C6F-D1A5-FD45-5120-8F87F05DCF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:a16="http://schemas.microsoft.com/office/drawing/2014/main" id="{FE946A41-95B9-A9F4-17ED-A011312446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:a16="http://schemas.microsoft.com/office/drawing/2014/main" id="{FDFB515A-8805-F10C-2933-35BDDF1DD3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:a16="http://schemas.microsoft.com/office/drawing/2014/main" id="{F63B17C2-189B-28FA-8876-976CC481C7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613E90FB-54AC-A2FC-9D01-C95ACC91FC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5" name="Freeform 68">
                  <a:extLst>
                    <a:ext uri="{FF2B5EF4-FFF2-40B4-BE49-F238E27FC236}">
                      <a16:creationId xmlns:a16="http://schemas.microsoft.com/office/drawing/2014/main" id="{58A6A556-AB2C-1636-63D4-9E2806E3671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A43047F1-413F-99DB-01CC-293FC1813A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47C2B72F-C97F-770D-5F99-50DD97EB27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4726990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1"/>
            <a:ext cx="5160757" cy="2972990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7">
            <a:extLst>
              <a:ext uri="{FF2B5EF4-FFF2-40B4-BE49-F238E27FC236}">
                <a16:creationId xmlns:a16="http://schemas.microsoft.com/office/drawing/2014/main" id="{C2777538-58E6-494C-A27B-B70346B0F3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2643" y="4081727"/>
            <a:ext cx="5160757" cy="1780513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lang="en-US" sz="1800" kern="1200" cap="all" spc="3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>
                <a:cs typeface="Calibri"/>
              </a:rPr>
              <a:t>Click to add subtitle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41D5DFE-8F3F-B784-41B0-31F1C534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78FF8C9-13C5-56E2-15F0-726312FF5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4867E99-B662-B6E9-E6E5-C3407AF41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7278895-DA26-C127-87C0-697FD9488C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830A98F7-AE8F-57AF-4A98-D9FDD5E348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04E85AAB-DBFC-9EFB-0839-BD3BF907CB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FB82D752-7675-919F-1F4E-A662D638C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315DAC7-8F1F-7516-6093-EF240456E2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8784DA3A-66FB-8A56-0830-9C7BAE1BDF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17465245-FA5B-23A6-733F-92E4C7D22B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E5934380-F9D4-5C01-360B-793C27BC6B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CD2A0D6-CCC5-0E52-3DEA-FC7EDC9C4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52F4BA-7236-1B1C-5216-B9BE515C7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555DC04-CCBE-6784-2184-F53E6BB5E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B9A340D-1663-7DA9-73AE-9B675EF50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8" name="Freeform 68">
                  <a:extLst>
                    <a:ext uri="{FF2B5EF4-FFF2-40B4-BE49-F238E27FC236}">
                      <a16:creationId xmlns:a16="http://schemas.microsoft.com/office/drawing/2014/main" id="{79252168-D1D9-C3CD-EFC8-41C970A058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69">
                  <a:extLst>
                    <a:ext uri="{FF2B5EF4-FFF2-40B4-BE49-F238E27FC236}">
                      <a16:creationId xmlns:a16="http://schemas.microsoft.com/office/drawing/2014/main" id="{BD3D9A06-E42E-5D13-8785-3C0D11DE16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Line 70">
                  <a:extLst>
                    <a:ext uri="{FF2B5EF4-FFF2-40B4-BE49-F238E27FC236}">
                      <a16:creationId xmlns:a16="http://schemas.microsoft.com/office/drawing/2014/main" id="{21834AF8-71F0-5841-4EC6-634FD9FE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2D1C1DDF-35C6-613D-DA7C-81FC3E0E9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5" name="Freeform 68">
                  <a:extLst>
                    <a:ext uri="{FF2B5EF4-FFF2-40B4-BE49-F238E27FC236}">
                      <a16:creationId xmlns:a16="http://schemas.microsoft.com/office/drawing/2014/main" id="{F63E067E-30E2-CF93-0F3E-7766C716D4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9">
                  <a:extLst>
                    <a:ext uri="{FF2B5EF4-FFF2-40B4-BE49-F238E27FC236}">
                      <a16:creationId xmlns:a16="http://schemas.microsoft.com/office/drawing/2014/main" id="{E1121437-B5EB-87F8-77CC-3B28244521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Line 70">
                  <a:extLst>
                    <a:ext uri="{FF2B5EF4-FFF2-40B4-BE49-F238E27FC236}">
                      <a16:creationId xmlns:a16="http://schemas.microsoft.com/office/drawing/2014/main" id="{0FC3E6C1-F30C-BEBC-7EBD-1D93DCD05B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243890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0301" y="533292"/>
            <a:ext cx="4132469" cy="2213542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98061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8E5FA1-697B-6FB5-4F63-346DF5F1703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630067" y="3219450"/>
            <a:ext cx="4128934" cy="3092780"/>
          </a:xfrm>
        </p:spPr>
        <p:txBody>
          <a:bodyPr/>
          <a:lstStyle>
            <a:lvl1pPr marL="0" indent="0" algn="ctr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1pPr>
            <a:lvl2pPr marL="36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2pPr>
            <a:lvl3pPr marL="72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3pPr>
            <a:lvl4pPr marL="108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4pPr>
            <a:lvl5pPr marL="1440000" indent="0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1894668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522" y="298564"/>
            <a:ext cx="4650901" cy="6260873"/>
          </a:xfrm>
        </p:spPr>
        <p:txBody>
          <a:bodyPr anchor="ctr">
            <a:no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2912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44943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4504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2712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23027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004688-7200-27A0-AED2-FDEA0C50E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62AE0E-CD08-E4A3-B4FB-58E3FB609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942343E8-72A7-5457-2C99-D033A36FF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1C19E638-91EB-75DC-9458-EA0229C044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6E02EB3D-A45E-B4B7-9E49-65E6921C6D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6ED0F2C-33C6-33F8-D25A-653073FA8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6C992DF-7C76-80E6-220E-5545B437E8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1532E4B2-6FAE-2363-8842-E08A265B0F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D7AE19E9-E19F-29AF-639C-44EB5FB5E3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FC6B75DA-401A-8C4D-421A-4A0230030C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83B7B7D8-FAE1-EF25-3177-C597CA2855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D8189C2B-39BF-F3AD-761F-3EC5A41393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9B3C11E0-E220-6347-106F-7361EEF4B7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79AAD932-DEE5-826A-1B8E-BF1B2B2BB3D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A9BA9C23-F16A-423E-DB70-2BBBE58B0C8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237FA726-DD02-A25D-C698-4FB16B377C4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A0991B4B-EDB7-1AEE-679D-75A7958333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198D13E0-51CA-CC43-BFAD-752CD4E5ED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979DDC47-298E-AFD7-CE86-9F24018FCB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FDF6497C-C9D8-77C1-9EC1-AA3DC693FD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F94954A5-B504-9802-E8A3-D92A434B215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26CA4C70-E5AD-FFC4-4F64-9029A88E1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C2F66C97-233E-069E-842E-FC7DD613F3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AA0F3696-6B0D-543A-4D40-8B145249CBF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29D21825-8498-CADF-8EB5-D08C5C4348E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D1EBC7BA-66A7-56E5-19F7-65B9A2BE6EB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41A6EA28-930F-EBBA-43EE-6CB627294A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5297B34D-B81D-6350-4194-484D7EC282F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DD7C599E-910F-8D88-3AA0-B24C9A79E13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E663B789-16D2-7968-1AB9-E036E4D4285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EBE4D28C-9D5D-2CDF-4E98-5D046F140C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19D439ED-096C-BC38-ECCB-78B2B5178F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E820AB2-DB7A-A79D-FAE4-35AC3D677C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88E5C4B-5B7B-FDA4-A576-7854A9D159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E3C02BC9-4E4F-3743-8563-808D6A0B437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D0EF96EA-252F-062A-E566-42ABC6B903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58DCE928-965C-EA85-F5C1-24E19E45854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B5B70EF0-D01D-E5DD-0234-6B93EE439E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CA0351E2-397A-7FC9-6BE5-A3018AAB2BD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9EE4DD70-FCD0-DFFE-52A6-0DE9BC2331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466F87F-6F35-E28C-1556-6383A82F7F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D4FD8A8E-2B46-F940-BD0E-086FCF7666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7532BE26-5B7C-EE9E-4191-8A54CDBBD6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BFC8ECE6-D59A-9EE4-CB81-D6162F00D8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080BC2-EE72-5D70-6666-DEBC49165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393AA0A3-2A8A-2332-F348-F88D6E1F3B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4355255-9D4E-147B-DA9E-4FFB14E7C1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0C229BCD-A083-BC81-2151-41E4947E04A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F138DCEE-5B8D-D5E5-54B6-6B0BA01F6E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F00BD61F-0747-E748-6BFB-CB875F4942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07C45B1B-92EA-5E82-24D1-931DB8AF99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11B1265-0119-731D-E758-7C0BAFE4B5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35056C9E-95B1-E743-9A73-5A39803B74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873B7450-9F65-5384-2976-127FD87757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93FE1A96-9FB8-DD4B-5EB8-26A91007B6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07C997E7-D2EC-2533-34E1-ADA752DD0A5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CDFD69D0-D4F6-6990-4E0A-C6FEB0CE49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825CB36E-9726-A54C-5717-F6A428FED5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F8184497-7251-D4E9-F39C-EE556E4B1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835D68A6-6C40-806B-C58A-25B22D6BC6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E36097E1-57E6-7188-7C0D-36C56EF55F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9C1BAB2A-BA9C-8C5A-13B8-CE9C056AE6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4F8DCA4A-A0D6-514F-47BB-541F133C696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0BEDD737-7AD9-32AF-DA50-AE940D883A1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361792E-BF11-44DD-3900-9EE92815F3E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EF08723B-66BF-73AE-106A-58DBBBABFA3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866A6C7D-739E-6ED2-8DC9-F62F9697723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3CAE0274-E38E-54A4-13C4-FFD1A9DDC6C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7561DEAF-B810-94D1-71BB-2116BFFFA7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323C31A5-9409-F839-90BA-3883DC532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42742EC4-5A1C-631E-398C-F3C5A9C4A2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D2C0A335-0DBB-9CDA-7CB6-64689BB782A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C21B6FD8-0F3F-70F9-2457-87BB8AAB793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44ACA065-23B9-0399-85C9-8821480A7DD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360F78FE-550E-F182-27C9-8D0D0411F4D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82BEC42F-0A94-4DB3-9210-90D9BA7610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4639297D-A086-3111-DE35-3ADFC63EC52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0A57F373-E650-007D-EF3A-125835724B3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F7AA1C2-3BC9-2CC2-246C-891EEAAAAA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095730D-9E3D-CB3A-4FF1-D9B51A162A3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FDC9A03-E7DE-3D3E-74F8-C2990A5082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3B430687-A11D-CFC5-B7C6-AF9A479146F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F9EEDCBB-CCC4-61BB-3480-8D21A3D2F1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00389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05187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40213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80890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999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17" r:id="rId15"/>
    <p:sldLayoutId id="2147483672" r:id="rId16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37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680">
          <p15:clr>
            <a:srgbClr val="F26B43"/>
          </p15:clr>
        </p15:guide>
        <p15:guide id="4" pos="7000">
          <p15:clr>
            <a:srgbClr val="F26B43"/>
          </p15:clr>
        </p15:guide>
        <p15:guide id="5" orient="horz" pos="679">
          <p15:clr>
            <a:srgbClr val="F26B43"/>
          </p15:clr>
        </p15:guide>
        <p15:guide id="6" orient="horz" pos="3640">
          <p15:clr>
            <a:srgbClr val="F26B43"/>
          </p15:clr>
        </p15:guide>
        <p15:guide id="7" pos="6644">
          <p15:clr>
            <a:srgbClr val="F26B43"/>
          </p15:clr>
        </p15:guide>
        <p15:guide id="8" pos="6289">
          <p15:clr>
            <a:srgbClr val="F26B43"/>
          </p15:clr>
        </p15:guide>
        <p15:guide id="9" pos="5945">
          <p15:clr>
            <a:srgbClr val="F26B43"/>
          </p15:clr>
        </p15:guide>
        <p15:guide id="10" pos="1391">
          <p15:clr>
            <a:srgbClr val="F26B43"/>
          </p15:clr>
        </p15:guide>
        <p15:guide id="11" pos="1032">
          <p15:clr>
            <a:srgbClr val="F26B43"/>
          </p15:clr>
        </p15:guide>
        <p15:guide id="12" pos="1732">
          <p15:clr>
            <a:srgbClr val="F26B43"/>
          </p15:clr>
        </p15:guide>
        <p15:guide id="13" pos="2084">
          <p15:clr>
            <a:srgbClr val="F26B43"/>
          </p15:clr>
        </p15:guide>
        <p15:guide id="14" pos="5596">
          <p15:clr>
            <a:srgbClr val="F26B43"/>
          </p15:clr>
        </p15:guide>
        <p15:guide id="15" pos="2436">
          <p15:clr>
            <a:srgbClr val="F26B43"/>
          </p15:clr>
        </p15:guide>
        <p15:guide id="16" pos="5244">
          <p15:clr>
            <a:srgbClr val="F26B43"/>
          </p15:clr>
        </p15:guide>
        <p15:guide id="17" pos="2792">
          <p15:clr>
            <a:srgbClr val="F26B43"/>
          </p15:clr>
        </p15:guide>
        <p15:guide id="18" pos="4892">
          <p15:clr>
            <a:srgbClr val="F26B43"/>
          </p15:clr>
        </p15:guide>
        <p15:guide id="19" pos="4543">
          <p15:clr>
            <a:srgbClr val="F26B43"/>
          </p15:clr>
        </p15:guide>
        <p15:guide id="20" pos="3488">
          <p15:clr>
            <a:srgbClr val="F26B43"/>
          </p15:clr>
        </p15:guide>
        <p15:guide id="21" pos="4192">
          <p15:clr>
            <a:srgbClr val="F26B43"/>
          </p15:clr>
        </p15:guide>
        <p15:guide id="22" pos="3840">
          <p15:clr>
            <a:srgbClr val="F26B43"/>
          </p15:clr>
        </p15:guide>
        <p15:guide id="23" pos="340">
          <p15:clr>
            <a:srgbClr val="A4A3A4"/>
          </p15:clr>
        </p15:guide>
        <p15:guide id="24" pos="7340">
          <p15:clr>
            <a:srgbClr val="A4A3A4"/>
          </p15:clr>
        </p15:guide>
        <p15:guide id="25" orient="horz" pos="1062">
          <p15:clr>
            <a:srgbClr val="5ACBF0"/>
          </p15:clr>
        </p15:guide>
        <p15:guide id="26" orient="horz" pos="3982">
          <p15:clr>
            <a:srgbClr val="A4A3A4"/>
          </p15:clr>
        </p15:guide>
        <p15:guide id="27" orient="horz" pos="338">
          <p15:clr>
            <a:srgbClr val="A4A3A4"/>
          </p15:clr>
        </p15:guide>
        <p15:guide id="28" orient="horz" pos="950">
          <p15:clr>
            <a:srgbClr val="5ACBF0"/>
          </p15:clr>
        </p15:guide>
        <p15:guide id="29" orient="horz" pos="249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RAG </a:t>
            </a:r>
            <a:br>
              <a:rPr lang="en-US" dirty="0"/>
            </a:br>
            <a:r>
              <a:rPr lang="en-US" dirty="0"/>
              <a:t>DS-17 2024</a:t>
            </a:r>
            <a:br>
              <a:rPr lang="en-US" dirty="0"/>
            </a:br>
            <a:r>
              <a:rPr lang="en-US" dirty="0"/>
              <a:t>Guy </a:t>
            </a:r>
            <a:r>
              <a:rPr lang="en-US" dirty="0" err="1"/>
              <a:t>Yarhi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/>
          </a:bodyPr>
          <a:lstStyle/>
          <a:p>
            <a:r>
              <a:rPr lang="en-US" b="1" dirty="0"/>
              <a:t>Summary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5431163" cy="4640022"/>
          </a:xfrm>
        </p:spPr>
        <p:txBody>
          <a:bodyPr anchor="t"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Summary: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Recap of system components and workflow.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Future Enhancements: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Model fine-tuning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Scaling and performance improvements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Additional features and integrations</a:t>
            </a:r>
          </a:p>
          <a:p>
            <a:pPr algn="l"/>
            <a:r>
              <a:rPr lang="en-US" b="1" dirty="0"/>
              <a:t>Image:</a:t>
            </a:r>
            <a:r>
              <a:rPr lang="en-US" dirty="0"/>
              <a:t> High-level summary diagram or bullet points summarizing key points.</a:t>
            </a:r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815181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rPr lang="en-US" dirty="0"/>
              <a:t>Guy </a:t>
            </a:r>
            <a:r>
              <a:rPr lang="en-US" dirty="0" err="1"/>
              <a:t>Yarhi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0307" y="1369483"/>
            <a:ext cx="7889074" cy="3499611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Title: Introduction to Retrieval-Augmented Generation (RAG) System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Overview: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What is a RAG System?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Purpose and applications.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Components: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Retrieval Mechanism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Generation Model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Objective: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To enhance text generation by integrating external knowledge retrieval.</a:t>
            </a:r>
          </a:p>
          <a:p>
            <a:pPr algn="l"/>
            <a:r>
              <a:rPr lang="en-US" b="1" dirty="0">
                <a:solidFill>
                  <a:srgbClr val="002060">
                    <a:alpha val="60000"/>
                  </a:srgbClr>
                </a:solidFill>
              </a:rPr>
              <a:t>Image: Simple diagram showing the high-level flow of RAG: User Input → Retrieval → Generation → Output.</a:t>
            </a:r>
          </a:p>
          <a:p>
            <a:pPr algn="l"/>
            <a:endParaRPr lang="en-US" dirty="0"/>
          </a:p>
        </p:txBody>
      </p:sp>
      <p:pic>
        <p:nvPicPr>
          <p:cNvPr id="18" name="Picture Placeholder 17" descr="A ski lift with mountains in the background">
            <a:extLst>
              <a:ext uri="{FF2B5EF4-FFF2-40B4-BE49-F238E27FC236}">
                <a16:creationId xmlns:a16="http://schemas.microsoft.com/office/drawing/2014/main" id="{EA3B7AFC-AAF1-6309-E87A-F630716B8D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5" b="15"/>
          <a:stretch/>
        </p:blipFill>
        <p:spPr>
          <a:xfrm>
            <a:off x="8021370" y="430521"/>
            <a:ext cx="3640322" cy="6019264"/>
          </a:xfrm>
        </p:spPr>
      </p:pic>
      <p:sp>
        <p:nvSpPr>
          <p:cNvPr id="19" name="כותרת 18">
            <a:extLst>
              <a:ext uri="{FF2B5EF4-FFF2-40B4-BE49-F238E27FC236}">
                <a16:creationId xmlns:a16="http://schemas.microsoft.com/office/drawing/2014/main" id="{92763657-BC40-61E7-BEBE-35FF08A0E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07" y="430521"/>
            <a:ext cx="3389065" cy="646841"/>
          </a:xfrm>
        </p:spPr>
        <p:txBody>
          <a:bodyPr/>
          <a:lstStyle/>
          <a:p>
            <a:r>
              <a:rPr lang="en-US" b="1" dirty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932" y="977774"/>
            <a:ext cx="7730743" cy="2915216"/>
          </a:xfrm>
        </p:spPr>
        <p:txBody>
          <a:bodyPr anchor="ctr">
            <a:normAutofit/>
          </a:bodyPr>
          <a:lstStyle/>
          <a:p>
            <a:pPr algn="l"/>
            <a:br>
              <a:rPr lang="en-US" sz="1600" dirty="0"/>
            </a:br>
            <a:r>
              <a:rPr lang="en-US" sz="1600" b="1" dirty="0"/>
              <a:t>Components:</a:t>
            </a:r>
            <a:br>
              <a:rPr lang="en-US" sz="1600" dirty="0"/>
            </a:br>
            <a:r>
              <a:rPr lang="en-US" sz="1600" b="1" dirty="0"/>
              <a:t>Data Source:</a:t>
            </a:r>
            <a:r>
              <a:rPr lang="en-US" sz="1600" dirty="0"/>
              <a:t> Document Database</a:t>
            </a:r>
            <a:br>
              <a:rPr lang="en-US" sz="1600" dirty="0"/>
            </a:br>
            <a:r>
              <a:rPr lang="en-US" sz="1600" b="1" dirty="0"/>
              <a:t>Retrieval Mechanism:</a:t>
            </a:r>
            <a:r>
              <a:rPr lang="en-US" sz="1600" dirty="0"/>
              <a:t> Embedding Generation, Similarity Search</a:t>
            </a:r>
            <a:br>
              <a:rPr lang="en-US" sz="1600" dirty="0"/>
            </a:br>
            <a:r>
              <a:rPr lang="en-US" sz="1600" b="1" dirty="0"/>
              <a:t>Generation Model:</a:t>
            </a:r>
            <a:r>
              <a:rPr lang="en-US" sz="1600" dirty="0"/>
              <a:t> GPT-2 Model</a:t>
            </a:r>
            <a:br>
              <a:rPr lang="en-US" sz="1600" dirty="0"/>
            </a:br>
            <a:r>
              <a:rPr lang="en-US" sz="1600" b="1" dirty="0"/>
              <a:t>Interaction Layer:</a:t>
            </a:r>
            <a:r>
              <a:rPr lang="en-US" sz="1600" dirty="0"/>
              <a:t> Flask Application</a:t>
            </a:r>
            <a:br>
              <a:rPr lang="en-US" sz="1600" dirty="0"/>
            </a:br>
            <a:r>
              <a:rPr lang="en-US" sz="1600" b="1" dirty="0"/>
              <a:t>Workflow:</a:t>
            </a:r>
            <a:br>
              <a:rPr lang="en-US" sz="1600" dirty="0"/>
            </a:br>
            <a:r>
              <a:rPr lang="en-US" sz="1600" dirty="0"/>
              <a:t>Data Ingestion → Embedding Creation → Query Handling → Response Generation</a:t>
            </a:r>
            <a:br>
              <a:rPr lang="en-US" sz="1600" dirty="0"/>
            </a:br>
            <a:r>
              <a:rPr lang="en-US" sz="1600" b="1" dirty="0"/>
              <a:t>Image:</a:t>
            </a:r>
            <a:r>
              <a:rPr lang="en-US" sz="1600" dirty="0"/>
              <a:t> A clear architecture diagram showing the interaction between the components: Document Database, Retrieval Mechanism, Generation Model, and Flask Application.</a:t>
            </a:r>
          </a:p>
        </p:txBody>
      </p:sp>
      <p:pic>
        <p:nvPicPr>
          <p:cNvPr id="9" name="Picture Placeholder 8" descr="Angle view of a man skiing on a mountain slope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206" r="22206"/>
          <a:stretch/>
        </p:blipFill>
        <p:spPr>
          <a:xfrm>
            <a:off x="7785980" y="430213"/>
            <a:ext cx="3864683" cy="5997574"/>
          </a:xfr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E913172D-1B0C-ADD4-C987-B7618563FBDE}"/>
              </a:ext>
            </a:extLst>
          </p:cNvPr>
          <p:cNvSpPr txBox="1"/>
          <p:nvPr/>
        </p:nvSpPr>
        <p:spPr>
          <a:xfrm>
            <a:off x="848763" y="245547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System Architecture of the RAG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730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/>
          </a:bodyPr>
          <a:lstStyle/>
          <a:p>
            <a:r>
              <a:rPr lang="en-US" b="1" dirty="0"/>
              <a:t>Data Diagram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5431163" cy="4640022"/>
          </a:xfrm>
        </p:spPr>
        <p:txBody>
          <a:bodyPr anchor="t">
            <a:normAutofit fontScale="85000" lnSpcReduction="20000"/>
          </a:bodyPr>
          <a:lstStyle/>
          <a:p>
            <a:pPr algn="l"/>
            <a:r>
              <a:rPr lang="en-US" dirty="0"/>
              <a:t>Confidence-building strategy</a:t>
            </a:r>
          </a:p>
          <a:p>
            <a:pPr algn="l"/>
            <a:br>
              <a:rPr lang="en-US" b="1" dirty="0"/>
            </a:br>
            <a:r>
              <a:rPr lang="en-US" b="1" dirty="0"/>
              <a:t>Title:</a:t>
            </a:r>
            <a:r>
              <a:rPr lang="en-US" dirty="0"/>
              <a:t> Data Diagram and Storage</a:t>
            </a:r>
            <a:br>
              <a:rPr lang="en-US" dirty="0"/>
            </a:br>
            <a:r>
              <a:rPr lang="en-US" b="1" dirty="0"/>
              <a:t>Data Sources:</a:t>
            </a:r>
            <a:br>
              <a:rPr lang="en-US" dirty="0"/>
            </a:br>
            <a:r>
              <a:rPr lang="en-US" dirty="0"/>
              <a:t>NLTK Movie Reviews Dataset</a:t>
            </a:r>
            <a:br>
              <a:rPr lang="en-US" dirty="0"/>
            </a:br>
            <a:r>
              <a:rPr lang="en-US" b="1" dirty="0"/>
              <a:t>Data Structures:</a:t>
            </a:r>
            <a:br>
              <a:rPr lang="en-US" dirty="0"/>
            </a:br>
            <a:r>
              <a:rPr lang="en-US" dirty="0"/>
              <a:t>Document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User Queries and Responses</a:t>
            </a:r>
            <a:br>
              <a:rPr lang="en-US" dirty="0"/>
            </a:br>
            <a:r>
              <a:rPr lang="en-US" b="1" dirty="0"/>
              <a:t>Image:</a:t>
            </a:r>
            <a:r>
              <a:rPr lang="en-US" dirty="0"/>
              <a:t> Data diagram showing:</a:t>
            </a:r>
            <a:br>
              <a:rPr lang="en-US" dirty="0"/>
            </a:br>
            <a:r>
              <a:rPr lang="en-US" dirty="0"/>
              <a:t>Raw Documents</a:t>
            </a:r>
            <a:br>
              <a:rPr lang="en-US" dirty="0"/>
            </a:br>
            <a:r>
              <a:rPr lang="en-US" dirty="0"/>
              <a:t>Processed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Query Embeddings and </a:t>
            </a:r>
            <a:r>
              <a:rPr lang="en-US" dirty="0" err="1"/>
              <a:t>Responseses</a:t>
            </a:r>
            <a:endParaRPr lang="en-US" dirty="0"/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634421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35560"/>
            <a:ext cx="6029608" cy="860199"/>
          </a:xfrm>
        </p:spPr>
        <p:txBody>
          <a:bodyPr>
            <a:normAutofit fontScale="90000"/>
          </a:bodyPr>
          <a:lstStyle/>
          <a:p>
            <a:r>
              <a:rPr lang="en-US" dirty="0"/>
              <a:t>Data Diagram and Storage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9930735" cy="8148118"/>
          </a:xfrm>
        </p:spPr>
        <p:txBody>
          <a:bodyPr anchor="t">
            <a:noAutofit/>
          </a:bodyPr>
          <a:lstStyle/>
          <a:p>
            <a:pPr algn="l"/>
            <a:r>
              <a:rPr lang="en-US" b="1" dirty="0"/>
              <a:t>Title:</a:t>
            </a:r>
            <a:r>
              <a:rPr lang="en-US" dirty="0"/>
              <a:t> Data Flow in the RAG System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Steps: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1. Data Loading:</a:t>
            </a:r>
            <a:r>
              <a:rPr lang="en-US" sz="1800" dirty="0"/>
              <a:t> Read and preprocess text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2. Training Word2Vec Model:</a:t>
            </a:r>
            <a:r>
              <a:rPr lang="en-US" sz="1800" dirty="0"/>
              <a:t> Create document embeddings.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3. Query Handling:</a:t>
            </a:r>
            <a:r>
              <a:rPr lang="en-US" sz="1800" dirty="0"/>
              <a:t> Generate embeddings for user queries.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4. Document Retrieval:</a:t>
            </a:r>
            <a:r>
              <a:rPr lang="en-US" sz="1800" dirty="0"/>
              <a:t> Find relevant documents using similarity search.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5. Response Generation:</a:t>
            </a:r>
            <a:r>
              <a:rPr lang="en-US" sz="1800" dirty="0"/>
              <a:t> Create responses using the GPT-2 model.</a:t>
            </a:r>
          </a:p>
          <a:p>
            <a:pPr algn="l"/>
            <a:r>
              <a:rPr lang="en-US" b="1" dirty="0"/>
              <a:t>Image:</a:t>
            </a:r>
            <a:r>
              <a:rPr lang="en-US" dirty="0"/>
              <a:t> Flowchart illustrating the data flow from initial document loading to response generation.</a:t>
            </a:r>
          </a:p>
          <a:p>
            <a:pPr algn="l"/>
            <a:r>
              <a:rPr lang="en-US" b="1" dirty="0"/>
              <a:t> </a:t>
            </a:r>
            <a:endParaRPr lang="en-US" dirty="0"/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>
          <a:xfrm>
            <a:off x="6219500" y="430213"/>
            <a:ext cx="5431163" cy="5997574"/>
          </a:xfrm>
        </p:spPr>
      </p:pic>
    </p:spTree>
    <p:extLst>
      <p:ext uri="{BB962C8B-B14F-4D97-AF65-F5344CB8AC3E}">
        <p14:creationId xmlns:p14="http://schemas.microsoft.com/office/powerpoint/2010/main" val="667206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/>
          </a:bodyPr>
          <a:lstStyle/>
          <a:p>
            <a:r>
              <a:rPr lang="en-US" b="1" dirty="0"/>
              <a:t>Data Diagram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5431163" cy="4640022"/>
          </a:xfrm>
        </p:spPr>
        <p:txBody>
          <a:bodyPr anchor="t">
            <a:normAutofit/>
          </a:bodyPr>
          <a:lstStyle/>
          <a:p>
            <a:pPr algn="l"/>
            <a:r>
              <a:rPr lang="en-US" b="1" dirty="0"/>
              <a:t>Structures:</a:t>
            </a:r>
            <a:br>
              <a:rPr lang="en-US" dirty="0"/>
            </a:br>
            <a:r>
              <a:rPr lang="en-US" dirty="0"/>
              <a:t>Document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User Queries and Responses</a:t>
            </a:r>
            <a:br>
              <a:rPr lang="en-US" dirty="0"/>
            </a:br>
            <a:r>
              <a:rPr lang="en-US" b="1" dirty="0"/>
              <a:t>Image:</a:t>
            </a:r>
            <a:r>
              <a:rPr lang="en-US" dirty="0"/>
              <a:t> Data diagram showing:</a:t>
            </a:r>
            <a:br>
              <a:rPr lang="en-US" dirty="0"/>
            </a:br>
            <a:r>
              <a:rPr lang="en-US" dirty="0"/>
              <a:t>Raw Documents</a:t>
            </a:r>
            <a:br>
              <a:rPr lang="en-US" dirty="0"/>
            </a:br>
            <a:r>
              <a:rPr lang="en-US" dirty="0"/>
              <a:t>Processed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Query Embeddings and </a:t>
            </a:r>
            <a:r>
              <a:rPr lang="en-US" dirty="0" err="1"/>
              <a:t>Responseses</a:t>
            </a:r>
            <a:endParaRPr lang="en-US" dirty="0"/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03383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Autofit/>
          </a:bodyPr>
          <a:lstStyle/>
          <a:p>
            <a:r>
              <a:rPr lang="en-US" sz="2800" b="1" dirty="0"/>
              <a:t>Query and Document Embeddings</a:t>
            </a:r>
            <a:endParaRPr lang="en-US" sz="28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8"/>
            <a:ext cx="5883836" cy="5997574"/>
          </a:xfrm>
        </p:spPr>
        <p:txBody>
          <a:bodyPr anchor="t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1400" b="1" dirty="0"/>
              <a:t>Purpose: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/>
              <a:t>Transform text data into numerical vectors.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b="1" dirty="0"/>
              <a:t>Process:</a:t>
            </a:r>
            <a:endParaRPr lang="en-US" sz="14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Word2Vec Model Training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Document Embedding Generation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Query Embedding Generation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b="1" dirty="0"/>
              <a:t>Tools Used:</a:t>
            </a:r>
            <a:endParaRPr lang="en-US" sz="14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 err="1"/>
              <a:t>Gensim</a:t>
            </a:r>
            <a:r>
              <a:rPr lang="en-US" sz="1400" dirty="0"/>
              <a:t> Word2Vec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NumPy for Calculations</a:t>
            </a:r>
          </a:p>
          <a:p>
            <a:pPr algn="just"/>
            <a:r>
              <a:rPr lang="en-US" sz="1400" b="1" dirty="0"/>
              <a:t>Image:</a:t>
            </a:r>
            <a:r>
              <a:rPr lang="en-US" sz="1400" dirty="0"/>
              <a:t> Diagram showing: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/>
              <a:t>Text Data → Word Embeddings → Document Embeddings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/>
              <a:t>User Query → Query Embeddings</a:t>
            </a:r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2586256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/>
          </a:bodyPr>
          <a:lstStyle/>
          <a:p>
            <a:r>
              <a:rPr lang="en-US" b="1" dirty="0"/>
              <a:t>Data Diagram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5431163" cy="4640022"/>
          </a:xfrm>
        </p:spPr>
        <p:txBody>
          <a:bodyPr anchor="t">
            <a:normAutofit/>
          </a:bodyPr>
          <a:lstStyle/>
          <a:p>
            <a:pPr algn="l"/>
            <a:r>
              <a:rPr lang="en-US" b="1" dirty="0"/>
              <a:t>Structures:</a:t>
            </a:r>
            <a:br>
              <a:rPr lang="en-US" dirty="0"/>
            </a:br>
            <a:r>
              <a:rPr lang="en-US" dirty="0"/>
              <a:t>Document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User Queries and Responses</a:t>
            </a:r>
            <a:br>
              <a:rPr lang="en-US" dirty="0"/>
            </a:br>
            <a:r>
              <a:rPr lang="en-US" b="1" dirty="0"/>
              <a:t>Image:</a:t>
            </a:r>
            <a:r>
              <a:rPr lang="en-US" dirty="0"/>
              <a:t> Data diagram showing:</a:t>
            </a:r>
            <a:br>
              <a:rPr lang="en-US" dirty="0"/>
            </a:br>
            <a:r>
              <a:rPr lang="en-US" dirty="0"/>
              <a:t>Raw Documents</a:t>
            </a:r>
            <a:br>
              <a:rPr lang="en-US" dirty="0"/>
            </a:br>
            <a:r>
              <a:rPr lang="en-US" dirty="0"/>
              <a:t>Processed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Query Embeddings and </a:t>
            </a:r>
            <a:r>
              <a:rPr lang="en-US" dirty="0" err="1"/>
              <a:t>Responseses</a:t>
            </a:r>
            <a:endParaRPr lang="en-US" dirty="0"/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498941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: Interaction with Flask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5431163" cy="4640022"/>
          </a:xfrm>
        </p:spPr>
        <p:txBody>
          <a:bodyPr anchor="t">
            <a:normAutofit fontScale="77500" lnSpcReduction="20000"/>
          </a:bodyPr>
          <a:lstStyle/>
          <a:p>
            <a:pPr algn="just"/>
            <a:r>
              <a:rPr lang="en-US" b="1" dirty="0"/>
              <a:t>Title:</a:t>
            </a:r>
            <a:r>
              <a:rPr lang="en-US" dirty="0"/>
              <a:t> Interaction with Flask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Overview: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Flask Application Setup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Handling User Input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Generating Responses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Session Management: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Store conversation history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Manage state across requests</a:t>
            </a:r>
          </a:p>
          <a:p>
            <a:pPr algn="just"/>
            <a:r>
              <a:rPr lang="en-US" b="1" dirty="0"/>
              <a:t>Image:</a:t>
            </a:r>
            <a:r>
              <a:rPr lang="en-US" dirty="0"/>
              <a:t> Interaction diagram showing: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User Input → Flask App → Query Processing → Response Generation → User Output</a:t>
            </a:r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580169116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AE25C0-66E9-4E74-9814-75E5D2A6CAB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8954E08-A2C8-44D4-BABF-5531D0DF1F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EDA63D-DE73-4ED5-BDF0-D3D9FD35E1E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{4DA31A83-3264-435D-B158-062C63C4B629}tf11158769_win32</Template>
  <TotalTime>9</TotalTime>
  <Words>509</Words>
  <Application>Microsoft Office PowerPoint</Application>
  <PresentationFormat>מסך רחב</PresentationFormat>
  <Paragraphs>76</Paragraphs>
  <Slides>11</Slides>
  <Notes>11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Calibri</vt:lpstr>
      <vt:lpstr>Goudy Old Style</vt:lpstr>
      <vt:lpstr>Wingdings</vt:lpstr>
      <vt:lpstr>FrostyVTI</vt:lpstr>
      <vt:lpstr>RAG  DS-17 2024 Guy Yarhi</vt:lpstr>
      <vt:lpstr>Introduction</vt:lpstr>
      <vt:lpstr> Components: Data Source: Document Database Retrieval Mechanism: Embedding Generation, Similarity Search Generation Model: GPT-2 Model Interaction Layer: Flask Application Workflow: Data Ingestion → Embedding Creation → Query Handling → Response Generation Image: A clear architecture diagram showing the interaction between the components: Document Database, Retrieval Mechanism, Generation Model, and Flask Application.</vt:lpstr>
      <vt:lpstr>Data Diagram</vt:lpstr>
      <vt:lpstr>Data Diagram and Storage</vt:lpstr>
      <vt:lpstr>Data Diagram</vt:lpstr>
      <vt:lpstr>Query and Document Embeddings</vt:lpstr>
      <vt:lpstr>Data Diagram</vt:lpstr>
      <vt:lpstr>: Interaction with Flask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איילה ירחי</dc:creator>
  <cp:lastModifiedBy>איילה ירחי</cp:lastModifiedBy>
  <cp:revision>3</cp:revision>
  <dcterms:created xsi:type="dcterms:W3CDTF">2024-09-08T23:17:26Z</dcterms:created>
  <dcterms:modified xsi:type="dcterms:W3CDTF">2024-09-08T23:27:24Z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